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2"/>
  </p:notesMasterIdLst>
  <p:sldIdLst>
    <p:sldId id="257" r:id="rId2"/>
    <p:sldId id="258" r:id="rId3"/>
    <p:sldId id="260" r:id="rId4"/>
    <p:sldId id="261" r:id="rId5"/>
    <p:sldId id="262" r:id="rId6"/>
    <p:sldId id="263" r:id="rId7"/>
    <p:sldId id="265" r:id="rId8"/>
    <p:sldId id="266" r:id="rId9"/>
    <p:sldId id="267" r:id="rId10"/>
    <p:sldId id="259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113" d="100"/>
          <a:sy n="113" d="100"/>
        </p:scale>
        <p:origin x="155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6CB3A95-4623-4704-B74E-44FF67F45A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87C6D3-50B8-4BA0-B635-086D92B00D8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A7A6345-7750-48D5-B09D-449969251E4E}" type="datetimeFigureOut">
              <a:rPr lang="en-US"/>
              <a:t>7/7/2026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050FF01-2268-4C90-9A65-2D8D36773C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BB79BA4-DB25-40EC-8A54-09A3B11DA2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Klicken Sie hier, um die Master-Textformate zu bearbeiten</a:t>
            </a:r>
          </a:p>
          <a:p>
            <a:pPr lvl="1"/>
            <a:r>
              <a:rPr lang="en-US" noProof="0"/>
              <a:t>Zweite Ebene</a:t>
            </a:r>
          </a:p>
          <a:p>
            <a:pPr lvl="2"/>
            <a:r>
              <a:rPr lang="en-US" noProof="0"/>
              <a:t>Dritte Ebene</a:t>
            </a:r>
          </a:p>
          <a:p>
            <a:pPr lvl="3"/>
            <a:r>
              <a:rPr lang="en-US" noProof="0"/>
              <a:t>Vierte Ebene</a:t>
            </a:r>
          </a:p>
          <a:p>
            <a:pPr lvl="4"/>
            <a:r>
              <a:rPr lang="en-US" noProof="0"/>
              <a:t>Fünfte Ebene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CB568D-6600-4788-99DA-7374D57F6F1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6BA44F-4958-4064-B695-9B4C422D92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0CD15B3-13D4-49A2-B292-88EC04EA543D}" type="slidenum">
              <a:rPr lang="en-US" altLang="en-US"/>
              <a:t>‹Nr.›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>
            <a:extLst>
              <a:ext uri="{FF2B5EF4-FFF2-40B4-BE49-F238E27FC236}">
                <a16:creationId xmlns:a16="http://schemas.microsoft.com/office/drawing/2014/main" id="{921EAA87-ADAB-4732-8F2C-9664B9974E19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6524F941-2450-46DC-8418-9B6A65E88348}"/>
              </a:ext>
            </a:extLst>
          </p:cNvPr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>
              <a:extLst>
                <a:ext uri="{FF2B5EF4-FFF2-40B4-BE49-F238E27FC236}">
                  <a16:creationId xmlns:a16="http://schemas.microsoft.com/office/drawing/2014/main" id="{860E4221-70F4-4FA2-AB16-6BFC677C97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" name="Oval 10">
              <a:extLst>
                <a:ext uri="{FF2B5EF4-FFF2-40B4-BE49-F238E27FC236}">
                  <a16:creationId xmlns:a16="http://schemas.microsoft.com/office/drawing/2014/main" id="{329E8893-FBB9-4C0D-945D-B3B52059C0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" name="Oval 11">
              <a:extLst>
                <a:ext uri="{FF2B5EF4-FFF2-40B4-BE49-F238E27FC236}">
                  <a16:creationId xmlns:a16="http://schemas.microsoft.com/office/drawing/2014/main" id="{21600539-09C2-46D2-860A-7126FC1327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" name="Oval 12">
              <a:extLst>
                <a:ext uri="{FF2B5EF4-FFF2-40B4-BE49-F238E27FC236}">
                  <a16:creationId xmlns:a16="http://schemas.microsoft.com/office/drawing/2014/main" id="{B7171F6E-A9F0-42D3-A469-CD4449A93E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" name="Oval 13">
              <a:extLst>
                <a:ext uri="{FF2B5EF4-FFF2-40B4-BE49-F238E27FC236}">
                  <a16:creationId xmlns:a16="http://schemas.microsoft.com/office/drawing/2014/main" id="{A49EA77A-AE94-445F-B407-A3D3C3A278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" name="Oval 14">
              <a:extLst>
                <a:ext uri="{FF2B5EF4-FFF2-40B4-BE49-F238E27FC236}">
                  <a16:creationId xmlns:a16="http://schemas.microsoft.com/office/drawing/2014/main" id="{BFBB629D-0911-4D3A-B7DC-623DD64DDE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" name="Oval 15">
              <a:extLst>
                <a:ext uri="{FF2B5EF4-FFF2-40B4-BE49-F238E27FC236}">
                  <a16:creationId xmlns:a16="http://schemas.microsoft.com/office/drawing/2014/main" id="{B2F51FF0-A955-4029-9AAC-1D3D67DE60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" name="Oval 16">
              <a:extLst>
                <a:ext uri="{FF2B5EF4-FFF2-40B4-BE49-F238E27FC236}">
                  <a16:creationId xmlns:a16="http://schemas.microsoft.com/office/drawing/2014/main" id="{442C488A-5FF3-4386-94B6-ED266AF04A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" name="Oval 17">
              <a:extLst>
                <a:ext uri="{FF2B5EF4-FFF2-40B4-BE49-F238E27FC236}">
                  <a16:creationId xmlns:a16="http://schemas.microsoft.com/office/drawing/2014/main" id="{EA25C15B-5786-49D7-873D-348794C8F5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" name="Oval 18">
              <a:extLst>
                <a:ext uri="{FF2B5EF4-FFF2-40B4-BE49-F238E27FC236}">
                  <a16:creationId xmlns:a16="http://schemas.microsoft.com/office/drawing/2014/main" id="{70122B70-DA8C-48F4-B3C9-6789AE65BD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" name="Oval 19">
              <a:extLst>
                <a:ext uri="{FF2B5EF4-FFF2-40B4-BE49-F238E27FC236}">
                  <a16:creationId xmlns:a16="http://schemas.microsoft.com/office/drawing/2014/main" id="{3DA70E5B-854C-410F-804E-0A7215A7D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" name="Oval 20">
              <a:extLst>
                <a:ext uri="{FF2B5EF4-FFF2-40B4-BE49-F238E27FC236}">
                  <a16:creationId xmlns:a16="http://schemas.microsoft.com/office/drawing/2014/main" id="{20DD255D-71DE-4388-997E-7878540561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" name="Oval 21">
              <a:extLst>
                <a:ext uri="{FF2B5EF4-FFF2-40B4-BE49-F238E27FC236}">
                  <a16:creationId xmlns:a16="http://schemas.microsoft.com/office/drawing/2014/main" id="{0012B598-BBE2-4A9A-9351-3DBDD1BE75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" name="Oval 22">
              <a:extLst>
                <a:ext uri="{FF2B5EF4-FFF2-40B4-BE49-F238E27FC236}">
                  <a16:creationId xmlns:a16="http://schemas.microsoft.com/office/drawing/2014/main" id="{DE29DCD5-3D83-4360-9F9A-B763D90147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" name="Oval 23">
              <a:extLst>
                <a:ext uri="{FF2B5EF4-FFF2-40B4-BE49-F238E27FC236}">
                  <a16:creationId xmlns:a16="http://schemas.microsoft.com/office/drawing/2014/main" id="{927C6398-0ACA-41D7-B058-0664387782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" name="Oval 24">
              <a:extLst>
                <a:ext uri="{FF2B5EF4-FFF2-40B4-BE49-F238E27FC236}">
                  <a16:creationId xmlns:a16="http://schemas.microsoft.com/office/drawing/2014/main" id="{70A73B4C-93FE-4907-82BE-30668045A3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" name="Oval 25">
              <a:extLst>
                <a:ext uri="{FF2B5EF4-FFF2-40B4-BE49-F238E27FC236}">
                  <a16:creationId xmlns:a16="http://schemas.microsoft.com/office/drawing/2014/main" id="{AA842302-1242-49E9-ABB9-2637AB6328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" name="Oval 26">
              <a:extLst>
                <a:ext uri="{FF2B5EF4-FFF2-40B4-BE49-F238E27FC236}">
                  <a16:creationId xmlns:a16="http://schemas.microsoft.com/office/drawing/2014/main" id="{6771AB50-A986-49B2-8A75-BB352FD077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" name="Oval 27">
              <a:extLst>
                <a:ext uri="{FF2B5EF4-FFF2-40B4-BE49-F238E27FC236}">
                  <a16:creationId xmlns:a16="http://schemas.microsoft.com/office/drawing/2014/main" id="{570CC1D4-CCD0-4EDE-83C1-0345D7734A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5" name="Oval 28">
              <a:extLst>
                <a:ext uri="{FF2B5EF4-FFF2-40B4-BE49-F238E27FC236}">
                  <a16:creationId xmlns:a16="http://schemas.microsoft.com/office/drawing/2014/main" id="{76F27719-11A1-4752-86C7-FF15C89EA5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" name="Oval 29">
              <a:extLst>
                <a:ext uri="{FF2B5EF4-FFF2-40B4-BE49-F238E27FC236}">
                  <a16:creationId xmlns:a16="http://schemas.microsoft.com/office/drawing/2014/main" id="{3CA24E6F-61D7-4D62-BF98-2A0ACB9C3B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7" name="Oval 30">
              <a:extLst>
                <a:ext uri="{FF2B5EF4-FFF2-40B4-BE49-F238E27FC236}">
                  <a16:creationId xmlns:a16="http://schemas.microsoft.com/office/drawing/2014/main" id="{2EA3C5CD-5A4C-4E75-86B1-99AA3A9575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8" name="Oval 31">
              <a:extLst>
                <a:ext uri="{FF2B5EF4-FFF2-40B4-BE49-F238E27FC236}">
                  <a16:creationId xmlns:a16="http://schemas.microsoft.com/office/drawing/2014/main" id="{599A2CC1-5A7C-423E-A937-E1167EC34F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" name="Oval 32">
              <a:extLst>
                <a:ext uri="{FF2B5EF4-FFF2-40B4-BE49-F238E27FC236}">
                  <a16:creationId xmlns:a16="http://schemas.microsoft.com/office/drawing/2014/main" id="{D64A104E-8A25-49DE-90C8-0FC42947B2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" name="Oval 33">
              <a:extLst>
                <a:ext uri="{FF2B5EF4-FFF2-40B4-BE49-F238E27FC236}">
                  <a16:creationId xmlns:a16="http://schemas.microsoft.com/office/drawing/2014/main" id="{34E1E353-6F45-4D00-A310-9B95E9FF64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1" name="Oval 34">
              <a:extLst>
                <a:ext uri="{FF2B5EF4-FFF2-40B4-BE49-F238E27FC236}">
                  <a16:creationId xmlns:a16="http://schemas.microsoft.com/office/drawing/2014/main" id="{1663A7FF-B576-468E-933D-6C06C9C15E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2" name="Oval 35">
              <a:extLst>
                <a:ext uri="{FF2B5EF4-FFF2-40B4-BE49-F238E27FC236}">
                  <a16:creationId xmlns:a16="http://schemas.microsoft.com/office/drawing/2014/main" id="{238DBA6E-BBE8-4A9F-96CB-083FB4B419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3" name="Oval 36">
              <a:extLst>
                <a:ext uri="{FF2B5EF4-FFF2-40B4-BE49-F238E27FC236}">
                  <a16:creationId xmlns:a16="http://schemas.microsoft.com/office/drawing/2014/main" id="{E2DDB7DD-F56D-4AF2-AB13-E2A90C1013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4" name="Oval 37">
              <a:extLst>
                <a:ext uri="{FF2B5EF4-FFF2-40B4-BE49-F238E27FC236}">
                  <a16:creationId xmlns:a16="http://schemas.microsoft.com/office/drawing/2014/main" id="{F506D186-A001-48E3-86A2-DEDC900E9E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5" name="Oval 38">
              <a:extLst>
                <a:ext uri="{FF2B5EF4-FFF2-40B4-BE49-F238E27FC236}">
                  <a16:creationId xmlns:a16="http://schemas.microsoft.com/office/drawing/2014/main" id="{6D81E866-1374-4AE0-946B-F0506D12E6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6" name="Oval 39">
              <a:extLst>
                <a:ext uri="{FF2B5EF4-FFF2-40B4-BE49-F238E27FC236}">
                  <a16:creationId xmlns:a16="http://schemas.microsoft.com/office/drawing/2014/main" id="{121B5D61-665C-41DE-814A-34AA3E7A2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7" name="Line 40">
            <a:extLst>
              <a:ext uri="{FF2B5EF4-FFF2-40B4-BE49-F238E27FC236}">
                <a16:creationId xmlns:a16="http://schemas.microsoft.com/office/drawing/2014/main" id="{E0C0016F-E7CD-4A57-BCAA-109289C71C26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8" name="Rectangle 5">
            <a:extLst>
              <a:ext uri="{FF2B5EF4-FFF2-40B4-BE49-F238E27FC236}">
                <a16:creationId xmlns:a16="http://schemas.microsoft.com/office/drawing/2014/main" id="{66796A21-F2D1-49B0-9022-6AAF7EB34F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6">
            <a:extLst>
              <a:ext uri="{FF2B5EF4-FFF2-40B4-BE49-F238E27FC236}">
                <a16:creationId xmlns:a16="http://schemas.microsoft.com/office/drawing/2014/main" id="{FB09F390-7388-4B22-AE79-0D2AB7E27B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" name="Rectangle 7">
            <a:extLst>
              <a:ext uri="{FF2B5EF4-FFF2-40B4-BE49-F238E27FC236}">
                <a16:creationId xmlns:a16="http://schemas.microsoft.com/office/drawing/2014/main" id="{8C5F2C8F-BA2A-4EAC-A6AB-DE86CC40AB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4326DC-D54C-459E-80D8-DC7FDAF2A379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9996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96F5C46-F62E-41D2-B37E-97673DFA5A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48AB3CB-7964-4659-A315-DE70022FD4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69E05DA5-9987-41DA-9CCC-2E92753F13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ABD6E2-CE6E-40CA-B7F1-27D1586A26BE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9819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5887435-A35D-4D62-8001-EFFA38A932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6DBD365-2866-4215-842F-DBF37CC0A8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ECBCAA27-F476-43B5-8301-FFEA2E4866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811003-4463-48B9-9B24-1805D35CF65C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8776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A648922-BE00-4B6C-848F-BFB3A4FF4D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3F9DBEA-7344-468B-9837-4C14BA88CE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A98009CD-AB8E-4EA2-9D66-2E42852BE2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6A6023-9F95-4166-B613-2EA96B9C34AE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9357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2B1D63F-CCF2-4317-8006-CB33789304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10DF6BC-9524-465D-B29F-2D81848D47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39884E72-FB16-41AE-8B9A-6CA5E8E047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EAAB4F-5B78-45EE-8A22-A7A34477ECC1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1211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DDFAF2-6AB5-4D93-98A6-252EA0F7D2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C693BDC-5C67-4845-82E2-924820FD06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CFF15984-424C-4DF9-A87C-B114A025C4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CD3E50-2691-4C5C-A664-86A51DA3655E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9827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CAC82C2-4D1D-4873-B8EC-8D14C44D2B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EA54C029-E108-43DB-82D5-DCC1C9DCF9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9C334AE3-136D-4BF6-BC9B-288D3B650F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14B215-EDB1-4892-8A2D-78C00584F767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3826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D3D1D1F-0493-4D01-A8D3-D026572CFF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282473B-B47C-4587-9E38-4F28EA2879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C6019CD5-98BB-4684-8E36-6483CD93BE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0889D8-5A58-43C6-B542-D9726D5AD817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1833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80A38E5C-B07E-4CEB-96FE-4C409D2BC8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CBF06807-08CA-46E7-BFC6-E3DE478032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B7E930B1-4851-40DD-A042-837726AED3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EED0EC-4EE5-493F-A88F-7CC82B8B10D3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6770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2C2DA71-5F69-49F9-9134-A0CE5A874C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D4172DD-5300-454B-BE44-130B6FC637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0940C51B-C821-410D-868E-640D06C774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A59D32-ED62-4CA2-8DFF-4135A22C3CC4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4285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CDB70F1-8552-46FB-B04F-E0FCEA67B4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EB42900-1C71-4054-8E5E-5843EC9D02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F35C97D0-6BE5-425F-B06D-7AEA88275A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FF4279-7B94-4375-AE2B-E008A4970FC0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1794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>
            <a:extLst>
              <a:ext uri="{FF2B5EF4-FFF2-40B4-BE49-F238E27FC236}">
                <a16:creationId xmlns:a16="http://schemas.microsoft.com/office/drawing/2014/main" id="{5BDEEA8E-89F6-4AB2-AC8F-C3B55D9DC7B5}"/>
              </a:ext>
            </a:extLst>
          </p:cNvPr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D59C155-90FF-449A-A5F8-520C07DB8E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Klicken Sie hier, um die Master-Titelformatvorlage zu bearbeiten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3CA282D-7D33-4EFF-806C-7C4BD4A9D7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Klicken Sie hier, um die Master-Textformate zu bearbeiten</a:t>
            </a:r>
          </a:p>
          <a:p>
            <a:pPr lvl="1"/>
            <a:r>
              <a:rPr lang="en-US" altLang="en-US"/>
              <a:t>Zweite Ebene</a:t>
            </a:r>
          </a:p>
          <a:p>
            <a:pPr lvl="2"/>
            <a:r>
              <a:rPr lang="en-US" altLang="en-US"/>
              <a:t>Dritte Ebene</a:t>
            </a:r>
          </a:p>
          <a:p>
            <a:pPr lvl="3"/>
            <a:r>
              <a:rPr lang="en-US" altLang="en-US"/>
              <a:t>Vierte Ebene</a:t>
            </a:r>
          </a:p>
          <a:p>
            <a:pPr lvl="4"/>
            <a:r>
              <a:rPr lang="en-US" altLang="en-US"/>
              <a:t>Fünfte Ebene</a:t>
            </a:r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0988988E-26B9-42C4-B844-15AD7EF50F0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F15EED7F-7D8E-4CDA-9A49-8B8BE935AFF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D6622A42-8033-4100-A2B7-B82B378F9A6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0E9A3915-85CB-4E93-A45E-7076391CDE95}" type="slidenum">
              <a:rPr lang="en-US" altLang="en-US"/>
              <a:t>‹Nr.›</a:t>
            </a:fld>
            <a:endParaRPr lang="en-US" altLang="en-US"/>
          </a:p>
        </p:txBody>
      </p:sp>
      <p:grpSp>
        <p:nvGrpSpPr>
          <p:cNvPr id="1032" name="Group 8">
            <a:extLst>
              <a:ext uri="{FF2B5EF4-FFF2-40B4-BE49-F238E27FC236}">
                <a16:creationId xmlns:a16="http://schemas.microsoft.com/office/drawing/2014/main" id="{A31E8974-2436-4BAE-A8BA-ED3A8F03C07A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>
              <a:extLst>
                <a:ext uri="{FF2B5EF4-FFF2-40B4-BE49-F238E27FC236}">
                  <a16:creationId xmlns:a16="http://schemas.microsoft.com/office/drawing/2014/main" id="{59593F72-A4E6-4113-96B4-0621CD0009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4" name="Oval 10">
              <a:extLst>
                <a:ext uri="{FF2B5EF4-FFF2-40B4-BE49-F238E27FC236}">
                  <a16:creationId xmlns:a16="http://schemas.microsoft.com/office/drawing/2014/main" id="{C3109B74-A544-4013-9542-6A65B1C5BF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5" name="Oval 11">
              <a:extLst>
                <a:ext uri="{FF2B5EF4-FFF2-40B4-BE49-F238E27FC236}">
                  <a16:creationId xmlns:a16="http://schemas.microsoft.com/office/drawing/2014/main" id="{EA8B95CF-C7FE-49FC-8F2D-BE7963B1E6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6" name="Oval 12">
              <a:extLst>
                <a:ext uri="{FF2B5EF4-FFF2-40B4-BE49-F238E27FC236}">
                  <a16:creationId xmlns:a16="http://schemas.microsoft.com/office/drawing/2014/main" id="{32D0C9E6-DAFD-4217-92A6-913E52A598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7" name="Oval 13">
              <a:extLst>
                <a:ext uri="{FF2B5EF4-FFF2-40B4-BE49-F238E27FC236}">
                  <a16:creationId xmlns:a16="http://schemas.microsoft.com/office/drawing/2014/main" id="{B63AE573-F691-4C6A-9BD3-4759A6BA5A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8" name="Oval 14">
              <a:extLst>
                <a:ext uri="{FF2B5EF4-FFF2-40B4-BE49-F238E27FC236}">
                  <a16:creationId xmlns:a16="http://schemas.microsoft.com/office/drawing/2014/main" id="{3AA6BED0-F8FC-487E-9F9C-8B830DACD1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9" name="Oval 15">
              <a:extLst>
                <a:ext uri="{FF2B5EF4-FFF2-40B4-BE49-F238E27FC236}">
                  <a16:creationId xmlns:a16="http://schemas.microsoft.com/office/drawing/2014/main" id="{6924C084-4760-4CBE-9253-28947E02A2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0" name="Oval 16">
              <a:extLst>
                <a:ext uri="{FF2B5EF4-FFF2-40B4-BE49-F238E27FC236}">
                  <a16:creationId xmlns:a16="http://schemas.microsoft.com/office/drawing/2014/main" id="{8F0FBF32-F882-4C15-A655-CE661AE84A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1" name="Oval 17">
              <a:extLst>
                <a:ext uri="{FF2B5EF4-FFF2-40B4-BE49-F238E27FC236}">
                  <a16:creationId xmlns:a16="http://schemas.microsoft.com/office/drawing/2014/main" id="{51E19103-E7A8-4965-BD96-F09AF7BDF1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2" name="Oval 18">
              <a:extLst>
                <a:ext uri="{FF2B5EF4-FFF2-40B4-BE49-F238E27FC236}">
                  <a16:creationId xmlns:a16="http://schemas.microsoft.com/office/drawing/2014/main" id="{F2C18B96-7AF5-4B73-8E2C-5F4E02695E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3" name="Oval 19">
              <a:extLst>
                <a:ext uri="{FF2B5EF4-FFF2-40B4-BE49-F238E27FC236}">
                  <a16:creationId xmlns:a16="http://schemas.microsoft.com/office/drawing/2014/main" id="{62C75F74-861F-4A6C-B2FB-DE83029E23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4" name="Oval 20">
              <a:extLst>
                <a:ext uri="{FF2B5EF4-FFF2-40B4-BE49-F238E27FC236}">
                  <a16:creationId xmlns:a16="http://schemas.microsoft.com/office/drawing/2014/main" id="{C018EA7A-C877-440A-97DC-D52A6F1FD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5" name="Oval 21">
              <a:extLst>
                <a:ext uri="{FF2B5EF4-FFF2-40B4-BE49-F238E27FC236}">
                  <a16:creationId xmlns:a16="http://schemas.microsoft.com/office/drawing/2014/main" id="{C88630B9-626A-4518-9FAD-6F6B77BCCE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6" name="Oval 22">
              <a:extLst>
                <a:ext uri="{FF2B5EF4-FFF2-40B4-BE49-F238E27FC236}">
                  <a16:creationId xmlns:a16="http://schemas.microsoft.com/office/drawing/2014/main" id="{8BBC4FC6-5778-4B89-9FF5-61533DD79D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7" name="Oval 23">
              <a:extLst>
                <a:ext uri="{FF2B5EF4-FFF2-40B4-BE49-F238E27FC236}">
                  <a16:creationId xmlns:a16="http://schemas.microsoft.com/office/drawing/2014/main" id="{5D866905-D850-4736-A247-879DDE7766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8" name="Oval 24">
              <a:extLst>
                <a:ext uri="{FF2B5EF4-FFF2-40B4-BE49-F238E27FC236}">
                  <a16:creationId xmlns:a16="http://schemas.microsoft.com/office/drawing/2014/main" id="{72C92B40-4686-4D7B-9BFC-27963D9321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9" name="Oval 25">
              <a:extLst>
                <a:ext uri="{FF2B5EF4-FFF2-40B4-BE49-F238E27FC236}">
                  <a16:creationId xmlns:a16="http://schemas.microsoft.com/office/drawing/2014/main" id="{2113AF69-F620-45DB-A286-836D437C5A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0" name="Oval 26">
              <a:extLst>
                <a:ext uri="{FF2B5EF4-FFF2-40B4-BE49-F238E27FC236}">
                  <a16:creationId xmlns:a16="http://schemas.microsoft.com/office/drawing/2014/main" id="{0129D9EB-6EC9-4EAD-8997-47F9C76C2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1" name="Oval 27">
              <a:extLst>
                <a:ext uri="{FF2B5EF4-FFF2-40B4-BE49-F238E27FC236}">
                  <a16:creationId xmlns:a16="http://schemas.microsoft.com/office/drawing/2014/main" id="{CED8AC66-1F62-4058-97DE-46C1283669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2" name="Oval 28">
              <a:extLst>
                <a:ext uri="{FF2B5EF4-FFF2-40B4-BE49-F238E27FC236}">
                  <a16:creationId xmlns:a16="http://schemas.microsoft.com/office/drawing/2014/main" id="{308B879D-578E-43B1-8070-86CDA3053F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3" name="Oval 29">
              <a:extLst>
                <a:ext uri="{FF2B5EF4-FFF2-40B4-BE49-F238E27FC236}">
                  <a16:creationId xmlns:a16="http://schemas.microsoft.com/office/drawing/2014/main" id="{0767F9E1-0FE3-44A1-8124-A97545AEA4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4" name="Oval 30">
              <a:extLst>
                <a:ext uri="{FF2B5EF4-FFF2-40B4-BE49-F238E27FC236}">
                  <a16:creationId xmlns:a16="http://schemas.microsoft.com/office/drawing/2014/main" id="{CC0C2FFE-0B90-4D56-9706-19459FE847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5" name="Oval 31">
              <a:extLst>
                <a:ext uri="{FF2B5EF4-FFF2-40B4-BE49-F238E27FC236}">
                  <a16:creationId xmlns:a16="http://schemas.microsoft.com/office/drawing/2014/main" id="{F04D1803-9A87-41AB-95B9-C114ECF0AC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6" name="Oval 32">
              <a:extLst>
                <a:ext uri="{FF2B5EF4-FFF2-40B4-BE49-F238E27FC236}">
                  <a16:creationId xmlns:a16="http://schemas.microsoft.com/office/drawing/2014/main" id="{2BD6848A-7728-4E2C-8FC5-F6F062D68A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7" name="Oval 33">
              <a:extLst>
                <a:ext uri="{FF2B5EF4-FFF2-40B4-BE49-F238E27FC236}">
                  <a16:creationId xmlns:a16="http://schemas.microsoft.com/office/drawing/2014/main" id="{F72843B6-0167-43A6-91CD-AEDCC5F2D5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8" name="Oval 34">
              <a:extLst>
                <a:ext uri="{FF2B5EF4-FFF2-40B4-BE49-F238E27FC236}">
                  <a16:creationId xmlns:a16="http://schemas.microsoft.com/office/drawing/2014/main" id="{02AC4674-442F-4E98-A438-11BFD5EF48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9" name="Oval 35">
              <a:extLst>
                <a:ext uri="{FF2B5EF4-FFF2-40B4-BE49-F238E27FC236}">
                  <a16:creationId xmlns:a16="http://schemas.microsoft.com/office/drawing/2014/main" id="{5B7DBDFE-ACCE-47E3-86F2-B77DF774DC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0" name="Oval 36">
              <a:extLst>
                <a:ext uri="{FF2B5EF4-FFF2-40B4-BE49-F238E27FC236}">
                  <a16:creationId xmlns:a16="http://schemas.microsoft.com/office/drawing/2014/main" id="{8FA8BC22-C052-48C3-B272-FB2B0DCD95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1" name="Oval 37">
              <a:extLst>
                <a:ext uri="{FF2B5EF4-FFF2-40B4-BE49-F238E27FC236}">
                  <a16:creationId xmlns:a16="http://schemas.microsoft.com/office/drawing/2014/main" id="{60B7F5B3-CCFE-43DC-BB30-ADC1F25102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2" name="Oval 38">
              <a:extLst>
                <a:ext uri="{FF2B5EF4-FFF2-40B4-BE49-F238E27FC236}">
                  <a16:creationId xmlns:a16="http://schemas.microsoft.com/office/drawing/2014/main" id="{AFBE7D24-666B-42D5-B002-37F0B59170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3" name="Oval 39">
              <a:extLst>
                <a:ext uri="{FF2B5EF4-FFF2-40B4-BE49-F238E27FC236}">
                  <a16:creationId xmlns:a16="http://schemas.microsoft.com/office/drawing/2014/main" id="{DCC526B7-C0B5-49DB-B75A-1DF232C211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1623E152-28F3-4DF3-9C85-904C84DFF5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F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EA6FBC20-EEFE-4A94-8450-6217D51AC0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719263"/>
            <a:ext cx="8915400" cy="48339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altLang="en-US" sz="1200" i="1" dirty="0"/>
              <a:t> Zum Thema Kontaktlinsen: Was bedeutet der Begriff </a:t>
            </a:r>
            <a:r>
              <a:rPr lang="de-DE" altLang="en-US" sz="1200" i="1" dirty="0" err="1"/>
              <a:t>Dk</a:t>
            </a:r>
            <a:r>
              <a:rPr lang="en-US" altLang="en-US" sz="1200" i="1" dirty="0"/>
              <a:t>?</a:t>
            </a:r>
          </a:p>
        </p:txBody>
      </p:sp>
      <p:sp>
        <p:nvSpPr>
          <p:cNvPr id="3076" name="Slide Number Placeholder 1">
            <a:extLst>
              <a:ext uri="{FF2B5EF4-FFF2-40B4-BE49-F238E27FC236}">
                <a16:creationId xmlns:a16="http://schemas.microsoft.com/office/drawing/2014/main" id="{51FE5E6A-501F-412F-A093-84D4D90D6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B95463E-0C6F-4904-B0C9-FFA736E5D726}" type="slidenum">
              <a:rPr lang="en-US" altLang="en-US"/>
              <a:t>1</a:t>
            </a:fld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Rectangle 8">
            <a:extLst>
              <a:ext uri="{FF2B5EF4-FFF2-40B4-BE49-F238E27FC236}">
                <a16:creationId xmlns:a16="http://schemas.microsoft.com/office/drawing/2014/main" id="{6A77CEEF-A7C8-498B-B846-72F42028DD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A</a:t>
            </a:r>
          </a:p>
        </p:txBody>
      </p:sp>
      <p:sp>
        <p:nvSpPr>
          <p:cNvPr id="12297" name="Rectangle 9">
            <a:extLst>
              <a:ext uri="{FF2B5EF4-FFF2-40B4-BE49-F238E27FC236}">
                <a16:creationId xmlns:a16="http://schemas.microsoft.com/office/drawing/2014/main" id="{A045174A-5D1F-4915-A96C-1F5FC34C2B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828800"/>
            <a:ext cx="8915400" cy="48339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altLang="en-US" sz="1200" i="1" dirty="0"/>
              <a:t>Zum Thema Kontaktlinsen: Was bedeutet der Begriff </a:t>
            </a:r>
            <a:r>
              <a:rPr lang="de-DE" altLang="en-US" sz="1200" i="1" dirty="0" err="1"/>
              <a:t>Dk</a:t>
            </a:r>
            <a:r>
              <a:rPr lang="en-US" altLang="en-US" sz="1200" i="1" dirty="0"/>
              <a:t>?</a:t>
            </a:r>
          </a:p>
          <a:p>
            <a:pPr eaLnBrk="1" hangingPunct="1"/>
            <a:r>
              <a:rPr lang="en-US" altLang="en-US" sz="1200" baseline="-25000" dirty="0">
                <a:solidFill>
                  <a:srgbClr val="0000FF"/>
                </a:solidFill>
              </a:rPr>
              <a:t>22</a:t>
            </a:r>
            <a:r>
              <a:rPr lang="en-US" altLang="en-US" sz="1200" i="1" dirty="0"/>
              <a:t>Dk </a:t>
            </a:r>
            <a:r>
              <a:rPr lang="en-US" altLang="en-US" sz="1200" dirty="0" err="1"/>
              <a:t>ist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ein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Maß</a:t>
            </a:r>
            <a:r>
              <a:rPr lang="en-US" altLang="en-US" sz="1200" dirty="0"/>
              <a:t> für </a:t>
            </a:r>
            <a:r>
              <a:rPr lang="en-US" altLang="en-US" sz="1200" dirty="0">
                <a:solidFill>
                  <a:srgbClr val="0000FF"/>
                </a:solidFill>
              </a:rPr>
              <a:t>die </a:t>
            </a:r>
            <a:r>
              <a:rPr lang="en-US" altLang="en-US" sz="1200" dirty="0" err="1">
                <a:solidFill>
                  <a:srgbClr val="0000FF"/>
                </a:solidFill>
              </a:rPr>
              <a:t>Sauerstoffdurchlässigkeit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/>
              <a:t>(</a:t>
            </a:r>
            <a:r>
              <a:rPr lang="en-US" altLang="en-US" sz="1200" dirty="0">
                <a:solidFill>
                  <a:srgbClr val="0000FF"/>
                </a:solidFill>
              </a:rPr>
              <a:t>O-</a:t>
            </a:r>
            <a:r>
              <a:rPr lang="en-US" altLang="en-US" sz="1200" baseline="-25000" dirty="0">
                <a:solidFill>
                  <a:srgbClr val="0000FF"/>
                </a:solidFill>
              </a:rPr>
              <a:t>2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/>
              <a:t>). Es </a:t>
            </a:r>
            <a:r>
              <a:rPr lang="en-US" altLang="en-US" sz="1200" dirty="0" err="1"/>
              <a:t>ist</a:t>
            </a:r>
            <a:r>
              <a:rPr lang="en-US" altLang="en-US" sz="1200" dirty="0"/>
              <a:t> das </a:t>
            </a:r>
            <a:r>
              <a:rPr lang="en-US" altLang="en-US" sz="1200" dirty="0" err="1"/>
              <a:t>Produkt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aus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zwei</a:t>
            </a:r>
            <a:r>
              <a:rPr lang="en-US" altLang="en-US" sz="1200" dirty="0"/>
              <a:t> Faktoren: dem </a:t>
            </a:r>
            <a:r>
              <a:rPr lang="en-US" altLang="en-US" sz="1200" dirty="0" err="1"/>
              <a:t>SauerstoffDiffusionskoeffizienten</a:t>
            </a:r>
            <a:r>
              <a:rPr lang="en-US" altLang="en-US" sz="1200" dirty="0"/>
              <a:t> (</a:t>
            </a:r>
            <a:r>
              <a:rPr lang="en-US" altLang="en-US" sz="1200" i="1" dirty="0"/>
              <a:t>D</a:t>
            </a:r>
            <a:r>
              <a:rPr lang="en-US" altLang="en-US" sz="1200" dirty="0"/>
              <a:t>) und der </a:t>
            </a:r>
            <a:r>
              <a:rPr lang="en-US" altLang="en-US" sz="1200" dirty="0" err="1"/>
              <a:t>SauerstoffLöslichkeitskonstante</a:t>
            </a:r>
            <a:r>
              <a:rPr lang="en-US" altLang="en-US" sz="1200" dirty="0"/>
              <a:t> (</a:t>
            </a:r>
            <a:r>
              <a:rPr lang="en-US" altLang="en-US" sz="1200" i="1" dirty="0"/>
              <a:t>k</a:t>
            </a:r>
            <a:r>
              <a:rPr lang="en-US" altLang="en-US" sz="1200" dirty="0"/>
              <a:t>). </a:t>
            </a:r>
            <a:r>
              <a:rPr lang="en-US" altLang="en-US" sz="1200" dirty="0" err="1"/>
              <a:t>Sowohl</a:t>
            </a:r>
            <a:r>
              <a:rPr lang="en-US" altLang="en-US" sz="1200" dirty="0"/>
              <a:t> </a:t>
            </a:r>
            <a:r>
              <a:rPr lang="en-US" altLang="en-US" sz="1200" i="1" dirty="0"/>
              <a:t>D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als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auch</a:t>
            </a:r>
            <a:r>
              <a:rPr lang="en-US" altLang="en-US" sz="1200" dirty="0"/>
              <a:t> </a:t>
            </a:r>
            <a:r>
              <a:rPr lang="en-US" altLang="en-US" sz="1200" i="1" dirty="0"/>
              <a:t>k </a:t>
            </a:r>
            <a:r>
              <a:rPr lang="en-US" altLang="en-US" sz="1200" dirty="0" err="1"/>
              <a:t>sind</a:t>
            </a:r>
            <a:r>
              <a:rPr lang="en-US" altLang="en-US" sz="1200" dirty="0"/>
              <a:t> </a:t>
            </a:r>
            <a:r>
              <a:rPr lang="en-US" altLang="en-US" sz="1200" dirty="0" err="1"/>
              <a:t>materialabhängig</a:t>
            </a:r>
            <a:r>
              <a:rPr lang="en-US" altLang="en-US" sz="1200" dirty="0"/>
              <a:t>. Weiche </a:t>
            </a:r>
            <a:r>
              <a:rPr lang="en-US" altLang="en-US" sz="1200" dirty="0" err="1"/>
              <a:t>Kontaktlinsen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weisen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typischerweise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einen</a:t>
            </a:r>
            <a:r>
              <a:rPr lang="en-US" altLang="en-US" sz="1200" dirty="0"/>
              <a:t> </a:t>
            </a:r>
            <a:r>
              <a:rPr lang="en-US" altLang="en-US" sz="1200" i="1" dirty="0"/>
              <a:t>Dk-Wert </a:t>
            </a:r>
            <a:r>
              <a:rPr lang="en-US" altLang="en-US" sz="1200" dirty="0"/>
              <a:t>von </a:t>
            </a:r>
            <a:r>
              <a:rPr lang="en-US" altLang="en-US" sz="1200" dirty="0" err="1"/>
              <a:t>etwa</a:t>
            </a:r>
            <a:r>
              <a:rPr lang="en-US" altLang="en-US" sz="1200" dirty="0">
                <a:solidFill>
                  <a:srgbClr val="0000FF"/>
                </a:solidFill>
              </a:rPr>
              <a:t> 30 </a:t>
            </a:r>
            <a:r>
              <a:rPr lang="en-US" altLang="en-US" sz="1200" dirty="0"/>
              <a:t>auf, </a:t>
            </a:r>
            <a:r>
              <a:rPr lang="en-US" altLang="en-US" sz="1200" dirty="0" err="1"/>
              <a:t>während</a:t>
            </a:r>
            <a:r>
              <a:rPr lang="en-US" altLang="en-US" sz="1200" dirty="0"/>
              <a:t> </a:t>
            </a:r>
            <a:r>
              <a:rPr lang="en-US" altLang="en-US" sz="1200" dirty="0" err="1"/>
              <a:t>formstabile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Kontaktlinsen</a:t>
            </a:r>
            <a:r>
              <a:rPr lang="en-US" altLang="en-US" sz="1200" dirty="0"/>
              <a:t> (RGP) </a:t>
            </a:r>
            <a:r>
              <a:rPr lang="en-US" altLang="en-US" sz="1200" dirty="0" err="1"/>
              <a:t>mit</a:t>
            </a:r>
            <a:r>
              <a:rPr lang="en-US" altLang="en-US" sz="1200" i="1" dirty="0"/>
              <a:t> </a:t>
            </a:r>
            <a:r>
              <a:rPr lang="en-US" altLang="en-US" sz="1200" i="1" dirty="0" err="1"/>
              <a:t>hohem</a:t>
            </a:r>
            <a:r>
              <a:rPr lang="en-US" altLang="en-US" sz="1200" i="1" dirty="0"/>
              <a:t> Dk-Wert </a:t>
            </a:r>
            <a:r>
              <a:rPr lang="en-US" altLang="en-US" sz="1200" dirty="0" err="1"/>
              <a:t>aus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Silikon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oder</a:t>
            </a:r>
            <a:r>
              <a:rPr lang="en-US" altLang="en-US" sz="1200" dirty="0"/>
              <a:t> </a:t>
            </a:r>
            <a:r>
              <a:rPr lang="en-US" altLang="en-US" sz="1200" dirty="0" err="1"/>
              <a:t>Fluorpolymeren</a:t>
            </a:r>
            <a:r>
              <a:rPr lang="en-US" altLang="en-US" sz="1200" dirty="0"/>
              <a:t> Dk-</a:t>
            </a:r>
            <a:r>
              <a:rPr lang="en-US" altLang="en-US" sz="1200" dirty="0" err="1"/>
              <a:t>Werte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im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Bereich</a:t>
            </a:r>
            <a:r>
              <a:rPr lang="en-US" altLang="en-US" sz="1200" dirty="0"/>
              <a:t> von</a:t>
            </a:r>
            <a:r>
              <a:rPr lang="en-US" altLang="en-US" sz="1200" dirty="0">
                <a:solidFill>
                  <a:srgbClr val="0000FF"/>
                </a:solidFill>
              </a:rPr>
              <a:t> 100 bis 300 </a:t>
            </a:r>
            <a:r>
              <a:rPr lang="en-US" altLang="en-US" sz="1200" dirty="0" err="1"/>
              <a:t>aufweisen</a:t>
            </a:r>
            <a:r>
              <a:rPr lang="en-US" altLang="en-US" sz="1200" dirty="0"/>
              <a:t>. Unter </a:t>
            </a:r>
            <a:r>
              <a:rPr lang="en-US" altLang="en-US" sz="1200" dirty="0" err="1"/>
              <a:t>sonst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gleichen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Bedingungen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ist</a:t>
            </a:r>
            <a:r>
              <a:rPr lang="en-US" altLang="en-US" sz="1200" dirty="0"/>
              <a:t> </a:t>
            </a:r>
            <a:r>
              <a:rPr lang="en-US" altLang="en-US" sz="1200" dirty="0" err="1"/>
              <a:t>ein</a:t>
            </a:r>
            <a:r>
              <a:rPr lang="en-US" altLang="en-US" sz="1200" dirty="0"/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hoher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/>
              <a:t>Dk-Wert </a:t>
            </a:r>
            <a:r>
              <a:rPr lang="en-US" altLang="en-US" sz="1200" dirty="0" err="1"/>
              <a:t>vorteilhaft</a:t>
            </a:r>
            <a:r>
              <a:rPr lang="en-US" altLang="en-US" sz="1200" dirty="0"/>
              <a:t>, </a:t>
            </a:r>
            <a:r>
              <a:rPr lang="en-US" altLang="en-US" sz="1200" dirty="0" err="1"/>
              <a:t>insbesondere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bei</a:t>
            </a:r>
            <a:r>
              <a:rPr lang="en-US" altLang="en-US" sz="1200" dirty="0"/>
              <a:t> </a:t>
            </a:r>
            <a:r>
              <a:rPr lang="en-US" altLang="en-US" sz="1200" dirty="0" err="1"/>
              <a:t>geschädigten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Hornhäuten</a:t>
            </a:r>
            <a:r>
              <a:rPr lang="en-US" altLang="en-US" sz="1200" dirty="0"/>
              <a:t> (z. B. </a:t>
            </a:r>
            <a:r>
              <a:rPr lang="en-US" altLang="en-US" sz="1200" dirty="0" err="1"/>
              <a:t>nach</a:t>
            </a:r>
            <a:r>
              <a:rPr lang="en-US" altLang="en-US" sz="1200" dirty="0"/>
              <a:t> PK).</a:t>
            </a:r>
          </a:p>
        </p:txBody>
      </p:sp>
      <p:sp>
        <p:nvSpPr>
          <p:cNvPr id="12298" name="Slide Number Placeholder 1">
            <a:extLst>
              <a:ext uri="{FF2B5EF4-FFF2-40B4-BE49-F238E27FC236}">
                <a16:creationId xmlns:a16="http://schemas.microsoft.com/office/drawing/2014/main" id="{8FEA7DBD-3582-4669-87C7-D3B2FDCD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87A6063-F8E7-488E-A132-66FEF12B01A1}" type="slidenum">
              <a:rPr lang="en-US" altLang="en-US"/>
              <a:t>10</a:t>
            </a:fld>
            <a:endParaRPr lang="en-US" alt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8897F06-B393-49BA-8E9A-F94C313F8E6B}"/>
              </a:ext>
            </a:extLst>
          </p:cNvPr>
          <p:cNvSpPr/>
          <p:nvPr/>
        </p:nvSpPr>
        <p:spPr>
          <a:xfrm>
            <a:off x="152400" y="2286000"/>
            <a:ext cx="3810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FA814811-8447-40E6-8931-E61AA262CA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Fragen und Antworten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70B93B30-2720-40D3-A505-86B488A490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719263"/>
            <a:ext cx="8915400" cy="48339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altLang="en-US" sz="1200" i="1" dirty="0"/>
              <a:t> Zum Thema Kontaktlinsen: Was bedeutet der Begriff </a:t>
            </a:r>
            <a:r>
              <a:rPr lang="de-DE" altLang="en-US" sz="1200" i="1" dirty="0" err="1"/>
              <a:t>Dk</a:t>
            </a:r>
            <a:r>
              <a:rPr lang="en-US" altLang="en-US" sz="1200" i="1" dirty="0"/>
              <a:t>?</a:t>
            </a:r>
          </a:p>
          <a:p>
            <a:pPr eaLnBrk="1" hangingPunct="1"/>
            <a:r>
              <a:rPr lang="en-US" altLang="en-US" sz="1200" i="1" dirty="0"/>
              <a:t>Dk </a:t>
            </a:r>
            <a:r>
              <a:rPr lang="en-US" altLang="en-US" sz="1200" dirty="0"/>
              <a:t>ist ein Maß für </a:t>
            </a:r>
            <a:r>
              <a:rPr lang="en-US" altLang="en-US" sz="1200" dirty="0">
                <a:solidFill>
                  <a:srgbClr val="0000FF"/>
                </a:solidFill>
              </a:rPr>
              <a:t>die Sauerstoffdurchlässigkeit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38293D26-7748-4D19-A63F-B35C0BC038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0700" y="1905000"/>
            <a:ext cx="2438400" cy="457200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200" dirty="0"/>
          </a:p>
        </p:txBody>
      </p:sp>
      <p:sp>
        <p:nvSpPr>
          <p:cNvPr id="4101" name="Slide Number Placeholder 1">
            <a:extLst>
              <a:ext uri="{FF2B5EF4-FFF2-40B4-BE49-F238E27FC236}">
                <a16:creationId xmlns:a16="http://schemas.microsoft.com/office/drawing/2014/main" id="{486F0A18-81F7-49D2-8249-F86030570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84B776D-7297-40EB-95CF-10955A7D41AA}" type="slidenum">
              <a:rPr lang="en-US" altLang="en-US"/>
              <a:t>2</a:t>
            </a:fld>
            <a:endParaRPr lang="en-US" alt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CB1FCE7-4B96-4A11-A95C-B030906EB735}"/>
              </a:ext>
            </a:extLst>
          </p:cNvPr>
          <p:cNvSpPr/>
          <p:nvPr/>
        </p:nvSpPr>
        <p:spPr>
          <a:xfrm>
            <a:off x="152400" y="2286000"/>
            <a:ext cx="3810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>
            <a:extLst>
              <a:ext uri="{FF2B5EF4-FFF2-40B4-BE49-F238E27FC236}">
                <a16:creationId xmlns:a16="http://schemas.microsoft.com/office/drawing/2014/main" id="{30844D9A-A475-4D1B-AF01-F5FB3B0AFD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A</a:t>
            </a: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D6DDB0FC-21E1-40BB-B10A-540012DD67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719263"/>
            <a:ext cx="8915400" cy="48339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altLang="en-US" sz="1200" i="1" dirty="0"/>
              <a:t>Zum Thema Kontaktlinsen: Was bedeutet der Begriff </a:t>
            </a:r>
            <a:r>
              <a:rPr lang="de-DE" altLang="en-US" sz="1200" i="1" dirty="0" err="1"/>
              <a:t>Dk</a:t>
            </a:r>
            <a:r>
              <a:rPr lang="en-US" altLang="en-US" sz="1200" i="1" dirty="0"/>
              <a:t>?</a:t>
            </a:r>
          </a:p>
          <a:p>
            <a:pPr eaLnBrk="1" hangingPunct="1"/>
            <a:r>
              <a:rPr lang="en-US" altLang="en-US" sz="1200" i="1" dirty="0"/>
              <a:t>Dk </a:t>
            </a:r>
            <a:r>
              <a:rPr lang="en-US" altLang="en-US" sz="1200" dirty="0"/>
              <a:t>ist ein Maß für </a:t>
            </a:r>
            <a:r>
              <a:rPr lang="en-US" altLang="en-US" sz="1200" dirty="0">
                <a:solidFill>
                  <a:srgbClr val="0000FF"/>
                </a:solidFill>
              </a:rPr>
              <a:t>die Sauerstoffdurchlässigkeit (O</a:t>
            </a:r>
            <a:r>
              <a:rPr lang="en-US" altLang="en-US" sz="1200" baseline="-25000" dirty="0">
                <a:solidFill>
                  <a:srgbClr val="0000FF"/>
                </a:solidFill>
              </a:rPr>
              <a:t>2</a:t>
            </a:r>
            <a:r>
              <a:rPr lang="en-US" altLang="en-US" sz="1200" dirty="0">
                <a:solidFill>
                  <a:srgbClr val="0000FF"/>
                </a:solidFill>
              </a:rPr>
              <a:t> permeabilität)</a:t>
            </a:r>
            <a:r>
              <a:rPr lang="en-US" altLang="en-US" sz="1200" dirty="0"/>
              <a:t>. 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5125" name="Slide Number Placeholder 1">
            <a:extLst>
              <a:ext uri="{FF2B5EF4-FFF2-40B4-BE49-F238E27FC236}">
                <a16:creationId xmlns:a16="http://schemas.microsoft.com/office/drawing/2014/main" id="{5E581FB0-7D15-4C7C-A0F2-98B8A903B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84B22E6-D5EA-49ED-B05E-332487433C3E}" type="slidenum">
              <a:rPr lang="en-US" altLang="en-US"/>
              <a:t>3</a:t>
            </a:fld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7051DD-CACF-4E73-A78F-A1723F38759B}"/>
              </a:ext>
            </a:extLst>
          </p:cNvPr>
          <p:cNvSpPr/>
          <p:nvPr/>
        </p:nvSpPr>
        <p:spPr>
          <a:xfrm>
            <a:off x="152400" y="2286000"/>
            <a:ext cx="3810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>
            <a:extLst>
              <a:ext uri="{FF2B5EF4-FFF2-40B4-BE49-F238E27FC236}">
                <a16:creationId xmlns:a16="http://schemas.microsoft.com/office/drawing/2014/main" id="{F3C77CC4-9713-4051-8738-592BC18117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F</a:t>
            </a:r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F5F3D8B5-8896-44F1-9E1E-AF9D814EF6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719263"/>
            <a:ext cx="8915400" cy="48339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altLang="en-US" sz="1200" i="1" dirty="0"/>
              <a:t> Zum Thema Kontaktlinsen: Was bedeutet der Begriff </a:t>
            </a:r>
            <a:r>
              <a:rPr lang="de-DE" altLang="en-US" sz="1200" i="1" dirty="0" err="1"/>
              <a:t>Dk</a:t>
            </a:r>
            <a:r>
              <a:rPr lang="en-US" altLang="en-US" sz="1200" i="1" dirty="0"/>
              <a:t>?</a:t>
            </a:r>
          </a:p>
          <a:p>
            <a:pPr eaLnBrk="1" hangingPunct="1"/>
            <a:r>
              <a:rPr lang="de-DE" altLang="en-US" sz="1200" i="1" dirty="0" err="1"/>
              <a:t>Dk</a:t>
            </a:r>
            <a:r>
              <a:rPr lang="de-DE" altLang="en-US" sz="1200" i="1" dirty="0"/>
              <a:t> ist ein Maß für die Sauerstoffdurchlässigkeit (O2 </a:t>
            </a:r>
            <a:r>
              <a:rPr lang="de-DE" altLang="en-US" sz="1200" i="1" dirty="0" err="1"/>
              <a:t>permeabilität</a:t>
            </a:r>
            <a:r>
              <a:rPr lang="de-DE" altLang="en-US" sz="1200" i="1" dirty="0"/>
              <a:t>)</a:t>
            </a:r>
            <a:r>
              <a:rPr lang="en-US" altLang="en-US" sz="1200" dirty="0"/>
              <a:t>. Es ist das Produkt aus zwei Faktoren: dem </a:t>
            </a:r>
            <a:r>
              <a:rPr lang="en-US" altLang="en-US" sz="1200" dirty="0">
                <a:solidFill>
                  <a:srgbClr val="0000FF"/>
                </a:solidFill>
              </a:rPr>
              <a:t>O</a:t>
            </a:r>
            <a:r>
              <a:rPr lang="en-US" altLang="en-US" sz="1200" baseline="-25000" dirty="0">
                <a:solidFill>
                  <a:srgbClr val="0000FF"/>
                </a:solidFill>
              </a:rPr>
              <a:t>2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/>
              <a:t>Diffusionskoeffizienten</a:t>
            </a:r>
            <a:r>
              <a:rPr lang="en-US" altLang="en-US" sz="1200" dirty="0"/>
              <a:t> (</a:t>
            </a:r>
            <a:r>
              <a:rPr lang="en-US" altLang="en-US" sz="1200" i="1" dirty="0"/>
              <a:t>D</a:t>
            </a:r>
            <a:r>
              <a:rPr lang="en-US" altLang="en-US" sz="1200" dirty="0"/>
              <a:t>) und der </a:t>
            </a:r>
            <a:r>
              <a:rPr lang="en-US" altLang="en-US" sz="1200" dirty="0">
                <a:solidFill>
                  <a:srgbClr val="0000FF"/>
                </a:solidFill>
              </a:rPr>
              <a:t>O</a:t>
            </a:r>
            <a:r>
              <a:rPr lang="en-US" altLang="en-US" sz="1200" baseline="-25000" dirty="0">
                <a:solidFill>
                  <a:srgbClr val="0000FF"/>
                </a:solidFill>
              </a:rPr>
              <a:t>2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/>
              <a:t>Löslichkeitskonstante</a:t>
            </a:r>
            <a:r>
              <a:rPr lang="en-US" altLang="en-US" sz="1200" dirty="0"/>
              <a:t> (</a:t>
            </a:r>
            <a:r>
              <a:rPr lang="en-US" altLang="en-US" sz="1200" i="1" dirty="0"/>
              <a:t>k</a:t>
            </a:r>
            <a:r>
              <a:rPr lang="en-US" altLang="en-US" sz="1200" dirty="0"/>
              <a:t>). 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603D38A1-8106-437F-8F5F-74AFD0ECC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767" y="2180432"/>
            <a:ext cx="1905000" cy="381000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200" dirty="0"/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9D7134E6-4B93-4F7C-823B-C6A112C9C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180432"/>
            <a:ext cx="1905000" cy="457200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000" dirty="0"/>
          </a:p>
        </p:txBody>
      </p:sp>
      <p:sp>
        <p:nvSpPr>
          <p:cNvPr id="6151" name="Slide Number Placeholder 1">
            <a:extLst>
              <a:ext uri="{FF2B5EF4-FFF2-40B4-BE49-F238E27FC236}">
                <a16:creationId xmlns:a16="http://schemas.microsoft.com/office/drawing/2014/main" id="{35BA0C4F-A94A-4284-A714-D307438BA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D5482DC-435B-477E-A8FC-07A5BB65FF5C}" type="slidenum">
              <a:rPr lang="en-US" altLang="en-US"/>
              <a:t>4</a:t>
            </a:fld>
            <a:endParaRPr lang="en-US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2">
            <a:extLst>
              <a:ext uri="{FF2B5EF4-FFF2-40B4-BE49-F238E27FC236}">
                <a16:creationId xmlns:a16="http://schemas.microsoft.com/office/drawing/2014/main" id="{F77D831F-7BD0-4A4E-8AE8-572B434E44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A</a:t>
            </a:r>
          </a:p>
        </p:txBody>
      </p:sp>
      <p:sp>
        <p:nvSpPr>
          <p:cNvPr id="7174" name="Rectangle 3">
            <a:extLst>
              <a:ext uri="{FF2B5EF4-FFF2-40B4-BE49-F238E27FC236}">
                <a16:creationId xmlns:a16="http://schemas.microsoft.com/office/drawing/2014/main" id="{211DD757-9F86-4ED8-9FAD-B4DE3E23DA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719263"/>
            <a:ext cx="8915400" cy="48339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altLang="en-US" sz="1200" i="1" dirty="0"/>
              <a:t>Zum Thema Kontaktlinsen: Was bedeutet der Begriff </a:t>
            </a:r>
            <a:r>
              <a:rPr lang="de-DE" altLang="en-US" sz="1200" i="1" dirty="0" err="1"/>
              <a:t>Dk</a:t>
            </a:r>
            <a:r>
              <a:rPr lang="en-US" altLang="en-US" sz="1200" i="1" dirty="0"/>
              <a:t>?</a:t>
            </a:r>
          </a:p>
          <a:p>
            <a:pPr eaLnBrk="1" hangingPunct="1"/>
            <a:r>
              <a:rPr lang="de-DE" altLang="en-US" sz="1200" i="1" dirty="0" err="1"/>
              <a:t>Dk</a:t>
            </a:r>
            <a:r>
              <a:rPr lang="de-DE" altLang="en-US" sz="1200" i="1" dirty="0"/>
              <a:t> ist ein Maß für die Sauerstoffdurchlässigkeit (O2 </a:t>
            </a:r>
            <a:r>
              <a:rPr lang="de-DE" altLang="en-US" sz="1200" i="1" dirty="0" err="1"/>
              <a:t>permeabilität</a:t>
            </a:r>
            <a:r>
              <a:rPr lang="de-DE" altLang="en-US" sz="1200" i="1" dirty="0"/>
              <a:t>)</a:t>
            </a:r>
            <a:r>
              <a:rPr lang="en-US" altLang="en-US" sz="1200" dirty="0"/>
              <a:t>. Es ist das Produkt aus zwei Faktoren: dem </a:t>
            </a:r>
            <a:r>
              <a:rPr lang="en-US" altLang="en-US" sz="1200" dirty="0">
                <a:solidFill>
                  <a:srgbClr val="0000FF"/>
                </a:solidFill>
              </a:rPr>
              <a:t>O</a:t>
            </a:r>
            <a:r>
              <a:rPr lang="en-US" altLang="en-US" sz="1200" baseline="-25000" dirty="0">
                <a:solidFill>
                  <a:srgbClr val="0000FF"/>
                </a:solidFill>
              </a:rPr>
              <a:t>2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/>
              <a:t>Diffusionskoeffizienten</a:t>
            </a:r>
            <a:r>
              <a:rPr lang="en-US" altLang="en-US" sz="1200" dirty="0"/>
              <a:t> (</a:t>
            </a:r>
            <a:r>
              <a:rPr lang="en-US" altLang="en-US" sz="1200" i="1" dirty="0"/>
              <a:t>D</a:t>
            </a:r>
            <a:r>
              <a:rPr lang="en-US" altLang="en-US" sz="1200" dirty="0"/>
              <a:t>) und der </a:t>
            </a:r>
            <a:r>
              <a:rPr lang="en-US" altLang="en-US" sz="1200" dirty="0">
                <a:solidFill>
                  <a:srgbClr val="0000FF"/>
                </a:solidFill>
              </a:rPr>
              <a:t>O</a:t>
            </a:r>
            <a:r>
              <a:rPr lang="en-US" altLang="en-US" sz="1200" baseline="-25000" dirty="0">
                <a:solidFill>
                  <a:srgbClr val="0000FF"/>
                </a:solidFill>
              </a:rPr>
              <a:t>2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/>
              <a:t>-</a:t>
            </a:r>
            <a:r>
              <a:rPr lang="en-US" altLang="en-US" sz="1200" dirty="0" err="1"/>
              <a:t>Löslichkeitskonstante</a:t>
            </a:r>
            <a:r>
              <a:rPr lang="en-US" altLang="en-US" sz="1200" dirty="0"/>
              <a:t> (</a:t>
            </a:r>
            <a:r>
              <a:rPr lang="en-US" altLang="en-US" sz="1200" i="1" dirty="0"/>
              <a:t>k</a:t>
            </a:r>
            <a:r>
              <a:rPr lang="en-US" altLang="en-US" sz="1200" dirty="0"/>
              <a:t>). 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7175" name="Slide Number Placeholder 1">
            <a:extLst>
              <a:ext uri="{FF2B5EF4-FFF2-40B4-BE49-F238E27FC236}">
                <a16:creationId xmlns:a16="http://schemas.microsoft.com/office/drawing/2014/main" id="{5DEF6238-1DC7-444B-9589-F9CCCCA96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BF189A6-87F6-47C4-8251-421B42486436}" type="slidenum">
              <a:rPr lang="en-US" altLang="en-US"/>
              <a:t>5</a:t>
            </a:fld>
            <a:endParaRPr lang="en-US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C47CAB-181E-4E8C-80FA-A7D9A0AD6F10}"/>
              </a:ext>
            </a:extLst>
          </p:cNvPr>
          <p:cNvSpPr/>
          <p:nvPr/>
        </p:nvSpPr>
        <p:spPr>
          <a:xfrm>
            <a:off x="152400" y="2286000"/>
            <a:ext cx="3810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3">
            <a:extLst>
              <a:ext uri="{FF2B5EF4-FFF2-40B4-BE49-F238E27FC236}">
                <a16:creationId xmlns:a16="http://schemas.microsoft.com/office/drawing/2014/main" id="{D6FF3C11-117A-4902-ACE7-3BA58DB57B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719263"/>
            <a:ext cx="8915400" cy="48339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altLang="en-US" sz="1200" i="1" dirty="0"/>
              <a:t> Zum Thema Kontaktlinsen: Was bedeutet der Begriff </a:t>
            </a:r>
            <a:r>
              <a:rPr lang="de-DE" altLang="en-US" sz="1200" i="1" dirty="0" err="1"/>
              <a:t>Dk</a:t>
            </a:r>
            <a:r>
              <a:rPr lang="en-US" altLang="en-US" sz="1200" i="1" dirty="0"/>
              <a:t>?</a:t>
            </a:r>
          </a:p>
          <a:p>
            <a:pPr eaLnBrk="1" hangingPunct="1"/>
            <a:r>
              <a:rPr lang="de-DE" altLang="en-US" sz="1200" i="1" dirty="0" err="1"/>
              <a:t>Dk</a:t>
            </a:r>
            <a:r>
              <a:rPr lang="de-DE" altLang="en-US" sz="1200" i="1" dirty="0"/>
              <a:t> ist ein Maß für die Sauerstoffdurchlässigkeit (O2 </a:t>
            </a:r>
            <a:r>
              <a:rPr lang="de-DE" altLang="en-US" sz="1200" i="1" dirty="0" err="1"/>
              <a:t>permeabilität</a:t>
            </a:r>
            <a:r>
              <a:rPr lang="de-DE" altLang="en-US" sz="1200" i="1" dirty="0"/>
              <a:t>)</a:t>
            </a:r>
            <a:r>
              <a:rPr lang="en-US" altLang="en-US" sz="1200" dirty="0"/>
              <a:t>. Es ist das Produkt aus zwei Faktoren: dem </a:t>
            </a:r>
            <a:r>
              <a:rPr lang="en-US" altLang="en-US" sz="1200" dirty="0">
                <a:solidFill>
                  <a:srgbClr val="0000FF"/>
                </a:solidFill>
              </a:rPr>
              <a:t>O</a:t>
            </a:r>
            <a:r>
              <a:rPr lang="en-US" altLang="en-US" sz="1200" baseline="-25000" dirty="0">
                <a:solidFill>
                  <a:srgbClr val="0000FF"/>
                </a:solidFill>
              </a:rPr>
              <a:t>2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/>
              <a:t>Diffusionskoeffizienten</a:t>
            </a:r>
            <a:r>
              <a:rPr lang="en-US" altLang="en-US" sz="1200" dirty="0"/>
              <a:t> (</a:t>
            </a:r>
            <a:r>
              <a:rPr lang="en-US" altLang="en-US" sz="1200" i="1" dirty="0"/>
              <a:t>D</a:t>
            </a:r>
            <a:r>
              <a:rPr lang="en-US" altLang="en-US" sz="1200" dirty="0"/>
              <a:t>) und der </a:t>
            </a:r>
            <a:r>
              <a:rPr lang="en-US" altLang="en-US" sz="1200" dirty="0">
                <a:solidFill>
                  <a:srgbClr val="0000FF"/>
                </a:solidFill>
              </a:rPr>
              <a:t>O</a:t>
            </a:r>
            <a:r>
              <a:rPr lang="en-US" altLang="en-US" sz="1200" baseline="-25000" dirty="0">
                <a:solidFill>
                  <a:srgbClr val="0000FF"/>
                </a:solidFill>
              </a:rPr>
              <a:t>2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/>
              <a:t>-</a:t>
            </a:r>
            <a:r>
              <a:rPr lang="en-US" altLang="en-US" sz="1200" dirty="0" err="1"/>
              <a:t>Löslichkeitskonstante</a:t>
            </a:r>
            <a:r>
              <a:rPr lang="en-US" altLang="en-US" sz="1200" dirty="0"/>
              <a:t> (</a:t>
            </a:r>
            <a:r>
              <a:rPr lang="en-US" altLang="en-US" sz="1200" i="1" dirty="0"/>
              <a:t>k</a:t>
            </a:r>
            <a:r>
              <a:rPr lang="en-US" altLang="en-US" sz="1200" dirty="0"/>
              <a:t>). Sowohl </a:t>
            </a:r>
            <a:r>
              <a:rPr lang="en-US" altLang="en-US" sz="1200" i="1" dirty="0"/>
              <a:t>D </a:t>
            </a:r>
            <a:r>
              <a:rPr lang="en-US" altLang="en-US" sz="1200" dirty="0"/>
              <a:t>als auch </a:t>
            </a:r>
            <a:r>
              <a:rPr lang="en-US" altLang="en-US" sz="1200" i="1" dirty="0"/>
              <a:t>k </a:t>
            </a:r>
            <a:r>
              <a:rPr lang="en-US" altLang="en-US" sz="1200" dirty="0"/>
              <a:t>sind materialabhängig. 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8198" name="Slide Number Placeholder 1">
            <a:extLst>
              <a:ext uri="{FF2B5EF4-FFF2-40B4-BE49-F238E27FC236}">
                <a16:creationId xmlns:a16="http://schemas.microsoft.com/office/drawing/2014/main" id="{9AF59306-F48C-446B-A6E9-DBCAA8B58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3425426-4CD2-4154-AB61-7F5B19FC1B5E}" type="slidenum">
              <a:rPr lang="en-US" altLang="en-US"/>
              <a:t>6</a:t>
            </a:fld>
            <a:endParaRPr lang="en-US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45E50A-FB6B-4311-9318-2417AB0B62C9}"/>
              </a:ext>
            </a:extLst>
          </p:cNvPr>
          <p:cNvSpPr/>
          <p:nvPr/>
        </p:nvSpPr>
        <p:spPr>
          <a:xfrm>
            <a:off x="152400" y="2286000"/>
            <a:ext cx="3810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2">
            <a:extLst>
              <a:ext uri="{FF2B5EF4-FFF2-40B4-BE49-F238E27FC236}">
                <a16:creationId xmlns:a16="http://schemas.microsoft.com/office/drawing/2014/main" id="{00F3AAC2-DDDF-4E55-BD0B-5EFB2DEDAB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F</a:t>
            </a:r>
          </a:p>
        </p:txBody>
      </p:sp>
      <p:sp>
        <p:nvSpPr>
          <p:cNvPr id="9222" name="Rectangle 3">
            <a:extLst>
              <a:ext uri="{FF2B5EF4-FFF2-40B4-BE49-F238E27FC236}">
                <a16:creationId xmlns:a16="http://schemas.microsoft.com/office/drawing/2014/main" id="{69D612BE-4D5C-4419-ABC4-E7A33B4AB1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6267" y="1697832"/>
            <a:ext cx="8915400" cy="48339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altLang="en-US" sz="1200" i="1" dirty="0"/>
              <a:t> Zum Thema Kontaktlinsen: Was bedeutet der Begriff </a:t>
            </a:r>
            <a:r>
              <a:rPr lang="de-DE" altLang="en-US" sz="1200" i="1" dirty="0" err="1"/>
              <a:t>Dk</a:t>
            </a:r>
            <a:r>
              <a:rPr lang="en-US" altLang="en-US" sz="1200" i="1" dirty="0"/>
              <a:t>?</a:t>
            </a:r>
          </a:p>
          <a:p>
            <a:pPr eaLnBrk="1" hangingPunct="1"/>
            <a:r>
              <a:rPr lang="de-DE" altLang="en-US" sz="1200" i="1" dirty="0" err="1"/>
              <a:t>Dk</a:t>
            </a:r>
            <a:r>
              <a:rPr lang="de-DE" altLang="en-US" sz="1200" i="1" dirty="0"/>
              <a:t> ist ein Maß für die Sauerstoffdurchlässigkeit (O2 </a:t>
            </a:r>
            <a:r>
              <a:rPr lang="de-DE" altLang="en-US" sz="1200" i="1" dirty="0" err="1"/>
              <a:t>permeabilität</a:t>
            </a:r>
            <a:r>
              <a:rPr lang="de-DE" altLang="en-US" sz="1200" i="1" dirty="0"/>
              <a:t>)</a:t>
            </a:r>
            <a:r>
              <a:rPr lang="en-US" altLang="en-US" sz="1200" dirty="0"/>
              <a:t>. Es ist das Produkt aus zwei Faktoren: dem</a:t>
            </a:r>
            <a:r>
              <a:rPr lang="en-US" altLang="en-US" sz="1200" dirty="0">
                <a:solidFill>
                  <a:srgbClr val="0000FF"/>
                </a:solidFill>
              </a:rPr>
              <a:t> O</a:t>
            </a:r>
            <a:r>
              <a:rPr lang="en-US" altLang="en-US" sz="1200" baseline="-25000" dirty="0">
                <a:solidFill>
                  <a:srgbClr val="0000FF"/>
                </a:solidFill>
              </a:rPr>
              <a:t>2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/>
              <a:t>Diffusionskoeffizienten</a:t>
            </a:r>
            <a:r>
              <a:rPr lang="en-US" altLang="en-US" sz="1200" dirty="0"/>
              <a:t> (</a:t>
            </a:r>
            <a:r>
              <a:rPr lang="en-US" altLang="en-US" sz="1200" i="1" dirty="0"/>
              <a:t>D</a:t>
            </a:r>
            <a:r>
              <a:rPr lang="en-US" altLang="en-US" sz="1200" dirty="0"/>
              <a:t>) und der O</a:t>
            </a:r>
            <a:r>
              <a:rPr lang="en-US" altLang="en-US" sz="1200" baseline="-25000" dirty="0">
                <a:solidFill>
                  <a:srgbClr val="0000FF"/>
                </a:solidFill>
              </a:rPr>
              <a:t>2</a:t>
            </a:r>
            <a:r>
              <a:rPr lang="en-US" altLang="en-US" sz="1200" dirty="0"/>
              <a:t> </a:t>
            </a:r>
            <a:r>
              <a:rPr lang="en-US" altLang="en-US" sz="1200" dirty="0" err="1"/>
              <a:t>Löslichkeitskonstante</a:t>
            </a:r>
            <a:r>
              <a:rPr lang="en-US" altLang="en-US" sz="1200" dirty="0"/>
              <a:t> (</a:t>
            </a:r>
            <a:r>
              <a:rPr lang="en-US" altLang="en-US" sz="1200" i="1" dirty="0"/>
              <a:t>k</a:t>
            </a:r>
            <a:r>
              <a:rPr lang="en-US" altLang="en-US" sz="1200" dirty="0"/>
              <a:t>). Sowohl </a:t>
            </a:r>
            <a:r>
              <a:rPr lang="en-US" altLang="en-US" sz="1200" i="1" dirty="0"/>
              <a:t>D</a:t>
            </a:r>
            <a:r>
              <a:rPr lang="en-US" altLang="en-US" sz="1200" dirty="0"/>
              <a:t> als auch </a:t>
            </a:r>
            <a:r>
              <a:rPr lang="en-US" altLang="en-US" sz="1200" i="1" dirty="0"/>
              <a:t>k </a:t>
            </a:r>
            <a:r>
              <a:rPr lang="en-US" altLang="en-US" sz="1200" dirty="0"/>
              <a:t>sind materialabhängig. Weiche Kontaktlinsen haben typischerweise einen </a:t>
            </a:r>
            <a:r>
              <a:rPr lang="en-US" altLang="en-US" sz="1200" i="1" dirty="0"/>
              <a:t>Dk-Wert </a:t>
            </a:r>
            <a:r>
              <a:rPr lang="en-US" altLang="en-US" sz="1200" dirty="0"/>
              <a:t>um</a:t>
            </a:r>
            <a:r>
              <a:rPr lang="en-US" altLang="en-US" sz="1200" dirty="0">
                <a:solidFill>
                  <a:srgbClr val="0000FF"/>
                </a:solidFill>
              </a:rPr>
              <a:t> 30</a:t>
            </a:r>
            <a:r>
              <a:rPr lang="en-US" altLang="en-US" sz="1200" dirty="0"/>
              <a:t>, während formstabile Kontaktlinsen (RGP) mit</a:t>
            </a:r>
            <a:r>
              <a:rPr lang="en-US" altLang="en-US" sz="1200" i="1" dirty="0"/>
              <a:t> hohem Dk-Wert </a:t>
            </a:r>
            <a:r>
              <a:rPr lang="en-US" altLang="en-US" sz="1200" dirty="0"/>
              <a:t>aus Silikon oder Fluorpolymeren </a:t>
            </a:r>
            <a:r>
              <a:rPr lang="en-US" altLang="en-US" sz="1200" dirty="0" err="1"/>
              <a:t>Dk-Werte </a:t>
            </a:r>
            <a:r>
              <a:rPr lang="en-US" altLang="en-US" sz="1200" dirty="0"/>
              <a:t>im Bereich von</a:t>
            </a:r>
            <a:r>
              <a:rPr lang="en-US" altLang="en-US" sz="1200" dirty="0">
                <a:solidFill>
                  <a:srgbClr val="0000FF"/>
                </a:solidFill>
              </a:rPr>
              <a:t> 100 bis 300 </a:t>
            </a:r>
            <a:r>
              <a:rPr lang="en-US" altLang="en-US" sz="1200" dirty="0"/>
              <a:t>aufweisen. 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9223" name="Rectangle 7">
            <a:extLst>
              <a:ext uri="{FF2B5EF4-FFF2-40B4-BE49-F238E27FC236}">
                <a16:creationId xmlns:a16="http://schemas.microsoft.com/office/drawing/2014/main" id="{FE233AAF-15F3-4CD7-922B-4388D79415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9100" y="2286000"/>
            <a:ext cx="304800" cy="228600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#</a:t>
            </a:r>
          </a:p>
        </p:txBody>
      </p:sp>
      <p:sp>
        <p:nvSpPr>
          <p:cNvPr id="9224" name="Rectangle 8">
            <a:extLst>
              <a:ext uri="{FF2B5EF4-FFF2-40B4-BE49-F238E27FC236}">
                <a16:creationId xmlns:a16="http://schemas.microsoft.com/office/drawing/2014/main" id="{E82175D2-53EF-4F44-8292-5F071BCDC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9100" y="2514600"/>
            <a:ext cx="800100" cy="304800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dirty="0"/>
              <a:t># bis #</a:t>
            </a:r>
          </a:p>
        </p:txBody>
      </p:sp>
      <p:sp>
        <p:nvSpPr>
          <p:cNvPr id="9225" name="Slide Number Placeholder 1">
            <a:extLst>
              <a:ext uri="{FF2B5EF4-FFF2-40B4-BE49-F238E27FC236}">
                <a16:creationId xmlns:a16="http://schemas.microsoft.com/office/drawing/2014/main" id="{545A402E-B5EF-4110-AFCA-5BB9F0610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7B028E5-1F99-4FB1-80EE-A88082587D0F}" type="slidenum">
              <a:rPr lang="en-US" altLang="en-US"/>
              <a:t>7</a:t>
            </a:fld>
            <a:endParaRPr lang="en-US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2">
            <a:extLst>
              <a:ext uri="{FF2B5EF4-FFF2-40B4-BE49-F238E27FC236}">
                <a16:creationId xmlns:a16="http://schemas.microsoft.com/office/drawing/2014/main" id="{DF96700E-E3AF-412C-B24E-A18C666EB8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A</a:t>
            </a:r>
          </a:p>
        </p:txBody>
      </p:sp>
      <p:sp>
        <p:nvSpPr>
          <p:cNvPr id="10248" name="Rectangle 3">
            <a:extLst>
              <a:ext uri="{FF2B5EF4-FFF2-40B4-BE49-F238E27FC236}">
                <a16:creationId xmlns:a16="http://schemas.microsoft.com/office/drawing/2014/main" id="{69BC8064-1E0D-4723-A187-7E729C0CC8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752600"/>
            <a:ext cx="8915400" cy="48339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altLang="en-US" sz="1200" i="1" dirty="0"/>
              <a:t>Zum Thema Kontaktlinsen: Was bedeutet der Begriff </a:t>
            </a:r>
            <a:r>
              <a:rPr lang="de-DE" altLang="en-US" sz="1200" i="1" dirty="0" err="1"/>
              <a:t>Dk</a:t>
            </a:r>
            <a:r>
              <a:rPr lang="en-US" altLang="en-US" sz="1200" i="1" dirty="0"/>
              <a:t>?</a:t>
            </a:r>
          </a:p>
          <a:p>
            <a:pPr eaLnBrk="1" hangingPunct="1"/>
            <a:r>
              <a:rPr lang="de-DE" altLang="en-US" sz="1200" i="1" dirty="0" err="1"/>
              <a:t>Dk</a:t>
            </a:r>
            <a:r>
              <a:rPr lang="de-DE" altLang="en-US" sz="1200" i="1" dirty="0"/>
              <a:t> ist ein Maß für die Sauerstoffdurchlässigkeit (O2 </a:t>
            </a:r>
            <a:r>
              <a:rPr lang="de-DE" altLang="en-US" sz="1200" i="1" dirty="0" err="1"/>
              <a:t>permeabilität</a:t>
            </a:r>
            <a:r>
              <a:rPr lang="de-DE" altLang="en-US" sz="1200" i="1" dirty="0"/>
              <a:t>)</a:t>
            </a:r>
            <a:r>
              <a:rPr lang="en-US" altLang="en-US" sz="1200" dirty="0"/>
              <a:t>. Es ist das Produkt aus zwei Faktoren: dem</a:t>
            </a:r>
            <a:r>
              <a:rPr lang="en-US" altLang="en-US" sz="1200" dirty="0">
                <a:solidFill>
                  <a:srgbClr val="0000FF"/>
                </a:solidFill>
              </a:rPr>
              <a:t> O</a:t>
            </a:r>
            <a:r>
              <a:rPr lang="en-US" altLang="en-US" sz="1200" baseline="-25000" dirty="0">
                <a:solidFill>
                  <a:srgbClr val="0000FF"/>
                </a:solidFill>
              </a:rPr>
              <a:t>2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/>
              <a:t>Diffusionskoeffizienten</a:t>
            </a:r>
            <a:r>
              <a:rPr lang="en-US" altLang="en-US" sz="1200" dirty="0"/>
              <a:t> (</a:t>
            </a:r>
            <a:r>
              <a:rPr lang="en-US" altLang="en-US" sz="1200" i="1" dirty="0"/>
              <a:t>D</a:t>
            </a:r>
            <a:r>
              <a:rPr lang="en-US" altLang="en-US" sz="1200" dirty="0"/>
              <a:t>) und der </a:t>
            </a:r>
            <a:r>
              <a:rPr lang="en-US" altLang="en-US" sz="1200" dirty="0">
                <a:solidFill>
                  <a:srgbClr val="0000FF"/>
                </a:solidFill>
              </a:rPr>
              <a:t>O</a:t>
            </a:r>
            <a:r>
              <a:rPr lang="en-US" altLang="en-US" sz="1200" baseline="-25000" dirty="0">
                <a:solidFill>
                  <a:srgbClr val="0000FF"/>
                </a:solidFill>
              </a:rPr>
              <a:t>2</a:t>
            </a:r>
            <a:r>
              <a:rPr lang="en-US" altLang="en-US" sz="1200" dirty="0"/>
              <a:t> </a:t>
            </a:r>
            <a:r>
              <a:rPr lang="en-US" altLang="en-US" sz="1200" dirty="0" err="1"/>
              <a:t>Löslichkeitskonstante</a:t>
            </a:r>
            <a:r>
              <a:rPr lang="en-US" altLang="en-US" sz="1200" dirty="0"/>
              <a:t> (</a:t>
            </a:r>
            <a:r>
              <a:rPr lang="en-US" altLang="en-US" sz="1200" i="1" dirty="0"/>
              <a:t>k</a:t>
            </a:r>
            <a:r>
              <a:rPr lang="en-US" altLang="en-US" sz="1200" dirty="0"/>
              <a:t>). Sowohl </a:t>
            </a:r>
            <a:r>
              <a:rPr lang="en-US" altLang="en-US" sz="1200" i="1" dirty="0"/>
              <a:t>D</a:t>
            </a:r>
            <a:r>
              <a:rPr lang="en-US" altLang="en-US" sz="1200" dirty="0"/>
              <a:t> als auch </a:t>
            </a:r>
            <a:r>
              <a:rPr lang="en-US" altLang="en-US" sz="1200" i="1" dirty="0"/>
              <a:t>k </a:t>
            </a:r>
            <a:r>
              <a:rPr lang="en-US" altLang="en-US" sz="1200" dirty="0"/>
              <a:t>sind materialabhängig. Weiche </a:t>
            </a:r>
            <a:r>
              <a:rPr lang="en-US" altLang="en-US" sz="1200" dirty="0" err="1"/>
              <a:t>Kontaktlinsen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haben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typischerweise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einen</a:t>
            </a:r>
            <a:r>
              <a:rPr lang="en-US" altLang="en-US" sz="1200" dirty="0"/>
              <a:t> </a:t>
            </a:r>
            <a:r>
              <a:rPr lang="en-US" altLang="en-US" sz="1200" i="1" dirty="0"/>
              <a:t>Dk-Wert </a:t>
            </a:r>
            <a:r>
              <a:rPr lang="en-US" altLang="en-US" sz="1200" dirty="0"/>
              <a:t>um</a:t>
            </a:r>
            <a:r>
              <a:rPr lang="en-US" altLang="en-US" sz="1200" dirty="0">
                <a:solidFill>
                  <a:srgbClr val="0000FF"/>
                </a:solidFill>
              </a:rPr>
              <a:t> 30</a:t>
            </a:r>
            <a:r>
              <a:rPr lang="en-US" altLang="en-US" sz="1200" dirty="0"/>
              <a:t>, </a:t>
            </a:r>
            <a:r>
              <a:rPr lang="en-US" altLang="en-US" sz="1200" dirty="0" err="1"/>
              <a:t>während</a:t>
            </a:r>
            <a:r>
              <a:rPr lang="en-US" altLang="en-US" sz="1200" dirty="0"/>
              <a:t> </a:t>
            </a:r>
            <a:r>
              <a:rPr lang="en-US" altLang="en-US" sz="1200" dirty="0" err="1"/>
              <a:t>formstabile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Kontaktlinsen</a:t>
            </a:r>
            <a:r>
              <a:rPr lang="en-US" altLang="en-US" sz="1200" dirty="0"/>
              <a:t> (RGP) </a:t>
            </a:r>
            <a:r>
              <a:rPr lang="en-US" altLang="en-US" sz="1200" dirty="0" err="1"/>
              <a:t>mit</a:t>
            </a:r>
            <a:r>
              <a:rPr lang="en-US" altLang="en-US" sz="1200" i="1" dirty="0"/>
              <a:t> </a:t>
            </a:r>
            <a:r>
              <a:rPr lang="en-US" altLang="en-US" sz="1200" i="1" dirty="0" err="1"/>
              <a:t>hohem</a:t>
            </a:r>
            <a:r>
              <a:rPr lang="en-US" altLang="en-US" sz="1200" i="1" dirty="0"/>
              <a:t> Dk-Wert </a:t>
            </a:r>
            <a:r>
              <a:rPr lang="en-US" altLang="en-US" sz="1200" dirty="0" err="1"/>
              <a:t>aus</a:t>
            </a:r>
            <a:r>
              <a:rPr lang="en-US" altLang="en-US" sz="1200" dirty="0"/>
              <a:t> </a:t>
            </a:r>
            <a:r>
              <a:rPr lang="en-US" altLang="en-US" sz="1200" dirty="0" err="1"/>
              <a:t>Silikon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oder</a:t>
            </a:r>
            <a:r>
              <a:rPr lang="en-US" altLang="en-US" sz="1200" dirty="0"/>
              <a:t> </a:t>
            </a:r>
            <a:r>
              <a:rPr lang="en-US" altLang="en-US" sz="1200" dirty="0" err="1"/>
              <a:t>Fluorpolymeren</a:t>
            </a:r>
            <a:r>
              <a:rPr lang="en-US" altLang="en-US" sz="1200" dirty="0"/>
              <a:t> Dk-</a:t>
            </a:r>
            <a:r>
              <a:rPr lang="en-US" altLang="en-US" sz="1200" dirty="0" err="1"/>
              <a:t>Werte</a:t>
            </a:r>
            <a:r>
              <a:rPr lang="en-US" altLang="en-US" sz="1200" dirty="0"/>
              <a:t> </a:t>
            </a:r>
            <a:r>
              <a:rPr lang="en-US" altLang="en-US" sz="1200" dirty="0" err="1"/>
              <a:t>im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Bereich</a:t>
            </a:r>
            <a:r>
              <a:rPr lang="en-US" altLang="en-US" sz="1200" dirty="0"/>
              <a:t> von</a:t>
            </a:r>
            <a:r>
              <a:rPr lang="en-US" altLang="en-US" sz="1200" dirty="0">
                <a:solidFill>
                  <a:srgbClr val="0000FF"/>
                </a:solidFill>
              </a:rPr>
              <a:t> 100 bis 300 </a:t>
            </a:r>
            <a:r>
              <a:rPr lang="en-US" altLang="en-US" sz="1200" dirty="0" err="1"/>
              <a:t>aufweisen</a:t>
            </a:r>
            <a:r>
              <a:rPr lang="en-US" altLang="en-US" sz="1200" dirty="0"/>
              <a:t>. </a:t>
            </a:r>
            <a:endParaRPr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10249" name="Slide Number Placeholder 1">
            <a:extLst>
              <a:ext uri="{FF2B5EF4-FFF2-40B4-BE49-F238E27FC236}">
                <a16:creationId xmlns:a16="http://schemas.microsoft.com/office/drawing/2014/main" id="{A4CBE93F-95F7-4291-B29E-45A6C23C4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1D9A257-FF79-4614-A0F9-E113CE0E0692}" type="slidenum">
              <a:rPr lang="en-US" altLang="en-US"/>
              <a:t>8</a:t>
            </a:fld>
            <a:endParaRPr lang="en-US" alt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3C8D3A-37C4-409D-A5B1-5692DDAED88B}"/>
              </a:ext>
            </a:extLst>
          </p:cNvPr>
          <p:cNvSpPr/>
          <p:nvPr/>
        </p:nvSpPr>
        <p:spPr>
          <a:xfrm>
            <a:off x="152400" y="2286000"/>
            <a:ext cx="3810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Rectangle 2">
            <a:extLst>
              <a:ext uri="{FF2B5EF4-FFF2-40B4-BE49-F238E27FC236}">
                <a16:creationId xmlns:a16="http://schemas.microsoft.com/office/drawing/2014/main" id="{CE19AE71-509D-43F5-875C-B94967F5A3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F</a:t>
            </a:r>
          </a:p>
        </p:txBody>
      </p:sp>
      <p:sp>
        <p:nvSpPr>
          <p:cNvPr id="11272" name="Rectangle 3">
            <a:extLst>
              <a:ext uri="{FF2B5EF4-FFF2-40B4-BE49-F238E27FC236}">
                <a16:creationId xmlns:a16="http://schemas.microsoft.com/office/drawing/2014/main" id="{D91E5840-08F8-4981-9CBB-7AEB04F606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5467" y="1752600"/>
            <a:ext cx="8915400" cy="48339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de-DE" altLang="en-US" sz="1200" i="1" dirty="0"/>
              <a:t> Zum Thema Kontaktlinsen: Was bedeutet der Begriff </a:t>
            </a:r>
            <a:r>
              <a:rPr lang="de-DE" altLang="en-US" sz="1200" i="1" dirty="0" err="1"/>
              <a:t>Dk</a:t>
            </a:r>
            <a:r>
              <a:rPr lang="en-US" altLang="en-US" sz="1200" i="1" dirty="0"/>
              <a:t>?</a:t>
            </a:r>
          </a:p>
          <a:p>
            <a:pPr eaLnBrk="1" hangingPunct="1"/>
            <a:r>
              <a:rPr lang="en-US" altLang="en-US" sz="1200" baseline="-25000" dirty="0">
                <a:solidFill>
                  <a:srgbClr val="0000FF"/>
                </a:solidFill>
              </a:rPr>
              <a:t>22</a:t>
            </a:r>
            <a:r>
              <a:rPr lang="en-US" altLang="en-US" sz="1200" i="1" dirty="0"/>
              <a:t>Dk </a:t>
            </a:r>
            <a:r>
              <a:rPr lang="en-US" altLang="en-US" sz="1200" dirty="0"/>
              <a:t>ist ein Maß für </a:t>
            </a:r>
            <a:r>
              <a:rPr lang="en-US" altLang="en-US" sz="1200" dirty="0">
                <a:solidFill>
                  <a:srgbClr val="0000FF"/>
                </a:solidFill>
              </a:rPr>
              <a:t>die Sauerstoffdurchlässigkeit </a:t>
            </a:r>
            <a:r>
              <a:rPr lang="en-US" altLang="en-US" sz="1200" dirty="0"/>
              <a:t>(</a:t>
            </a:r>
            <a:r>
              <a:rPr lang="en-US" altLang="en-US" sz="1200" dirty="0">
                <a:solidFill>
                  <a:srgbClr val="0000FF"/>
                </a:solidFill>
              </a:rPr>
              <a:t>O-</a:t>
            </a:r>
            <a:r>
              <a:rPr lang="en-US" altLang="en-US" sz="1200" baseline="-25000" dirty="0">
                <a:solidFill>
                  <a:srgbClr val="0000FF"/>
                </a:solidFill>
              </a:rPr>
              <a:t>2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/>
              <a:t>). Es ist das Produkt aus zwei Faktoren: dem </a:t>
            </a:r>
            <a:r>
              <a:rPr lang="en-US" altLang="en-US" sz="1200" dirty="0" err="1"/>
              <a:t>SauerstoffDiffusionskoeffizienten</a:t>
            </a:r>
            <a:r>
              <a:rPr lang="en-US" altLang="en-US" sz="1200" dirty="0"/>
              <a:t> (</a:t>
            </a:r>
            <a:r>
              <a:rPr lang="en-US" altLang="en-US" sz="1200" i="1" dirty="0"/>
              <a:t>D</a:t>
            </a:r>
            <a:r>
              <a:rPr lang="en-US" altLang="en-US" sz="1200" dirty="0"/>
              <a:t>) und der </a:t>
            </a:r>
            <a:r>
              <a:rPr lang="en-US" altLang="en-US" sz="1200" dirty="0" err="1"/>
              <a:t>SauerstoffLöslichkeitskonstante</a:t>
            </a:r>
            <a:r>
              <a:rPr lang="en-US" altLang="en-US" sz="1200" dirty="0"/>
              <a:t> (</a:t>
            </a:r>
            <a:r>
              <a:rPr lang="en-US" altLang="en-US" sz="1200" i="1" dirty="0"/>
              <a:t>k</a:t>
            </a:r>
            <a:r>
              <a:rPr lang="en-US" altLang="en-US" sz="1200" dirty="0"/>
              <a:t>). Sowohl </a:t>
            </a:r>
            <a:r>
              <a:rPr lang="en-US" altLang="en-US" sz="1200" i="1" dirty="0"/>
              <a:t>D</a:t>
            </a:r>
            <a:r>
              <a:rPr lang="en-US" altLang="en-US" sz="1200" dirty="0"/>
              <a:t> als auch </a:t>
            </a:r>
            <a:r>
              <a:rPr lang="en-US" altLang="en-US" sz="1200" i="1" dirty="0"/>
              <a:t>k </a:t>
            </a:r>
            <a:r>
              <a:rPr lang="en-US" altLang="en-US" sz="1200" dirty="0"/>
              <a:t>sind materialabhängig. Weiche Kontaktlinsen weisen typischerweise einen </a:t>
            </a:r>
            <a:r>
              <a:rPr lang="en-US" altLang="en-US" sz="1200" i="1" dirty="0"/>
              <a:t>Dk-Wert </a:t>
            </a:r>
            <a:r>
              <a:rPr lang="en-US" altLang="en-US" sz="1200" dirty="0"/>
              <a:t>von etwa</a:t>
            </a:r>
            <a:r>
              <a:rPr lang="en-US" altLang="en-US" sz="1200" dirty="0">
                <a:solidFill>
                  <a:srgbClr val="0000FF"/>
                </a:solidFill>
              </a:rPr>
              <a:t> 30 </a:t>
            </a:r>
            <a:r>
              <a:rPr lang="en-US" altLang="en-US" sz="1200" dirty="0"/>
              <a:t>auf, während formstabile Kontaktlinsen (RGP) mit</a:t>
            </a:r>
            <a:r>
              <a:rPr lang="en-US" altLang="en-US" sz="1200" i="1" dirty="0"/>
              <a:t> hohem Dk-Wert </a:t>
            </a:r>
            <a:r>
              <a:rPr lang="en-US" altLang="en-US" sz="1200" dirty="0"/>
              <a:t>aus Silikon oder Fluorpolymeren </a:t>
            </a:r>
            <a:r>
              <a:rPr lang="en-US" altLang="en-US" sz="1200" dirty="0" err="1"/>
              <a:t>Dk-Werte </a:t>
            </a:r>
            <a:r>
              <a:rPr lang="en-US" altLang="en-US" sz="1200" dirty="0"/>
              <a:t>im Bereich von</a:t>
            </a:r>
            <a:r>
              <a:rPr lang="en-US" altLang="en-US" sz="1200" dirty="0">
                <a:solidFill>
                  <a:srgbClr val="0000FF"/>
                </a:solidFill>
              </a:rPr>
              <a:t> 100 bis 300 </a:t>
            </a:r>
            <a:r>
              <a:rPr lang="en-US" altLang="en-US" sz="1200" dirty="0"/>
              <a:t>aufweisen. Unter sonst gleichen Bedingungen ist ein </a:t>
            </a:r>
            <a:r>
              <a:rPr lang="en-US" altLang="en-US" sz="1200" dirty="0">
                <a:solidFill>
                  <a:srgbClr val="0000FF"/>
                </a:solidFill>
              </a:rPr>
              <a:t>hoher </a:t>
            </a:r>
            <a:r>
              <a:rPr lang="en-US" altLang="en-US" sz="1200" i="1" dirty="0"/>
              <a:t>Dk-Wert </a:t>
            </a:r>
            <a:r>
              <a:rPr lang="en-US" altLang="en-US" sz="1200" dirty="0"/>
              <a:t>vorteilhaft, insbesondere bei geschädigten Hornhäuten (z. B. nach PK).</a:t>
            </a:r>
          </a:p>
        </p:txBody>
      </p:sp>
      <p:sp>
        <p:nvSpPr>
          <p:cNvPr id="11273" name="Rectangle 9">
            <a:extLst>
              <a:ext uri="{FF2B5EF4-FFF2-40B4-BE49-F238E27FC236}">
                <a16:creationId xmlns:a16="http://schemas.microsoft.com/office/drawing/2014/main" id="{0651236E-FA57-4C48-8806-1FB3B66FEA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2688168"/>
            <a:ext cx="762000" cy="457200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en-US" sz="1200"/>
              <a:t>niedrig vs</a:t>
            </a:r>
          </a:p>
          <a:p>
            <a:pPr algn="ctr" eaLnBrk="1" hangingPunct="1">
              <a:lnSpc>
                <a:spcPct val="80000"/>
              </a:lnSpc>
            </a:pPr>
            <a:r>
              <a:rPr lang="en-US" altLang="en-US" sz="1200"/>
              <a:t>hoher</a:t>
            </a:r>
          </a:p>
        </p:txBody>
      </p:sp>
      <p:sp>
        <p:nvSpPr>
          <p:cNvPr id="11274" name="Slide Number Placeholder 1">
            <a:extLst>
              <a:ext uri="{FF2B5EF4-FFF2-40B4-BE49-F238E27FC236}">
                <a16:creationId xmlns:a16="http://schemas.microsoft.com/office/drawing/2014/main" id="{8A81998B-A4A0-4BF4-858A-705FA42A0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0BC89DD-D1C0-41EA-AA41-B9DB76012D29}" type="slidenum">
              <a:rPr lang="en-US" altLang="en-US"/>
              <a:t>9</a:t>
            </a:fld>
            <a:endParaRPr lang="en-US" alt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6D14A8-0947-4921-BBCF-9D234A0C2836}"/>
              </a:ext>
            </a:extLst>
          </p:cNvPr>
          <p:cNvSpPr/>
          <p:nvPr/>
        </p:nvSpPr>
        <p:spPr>
          <a:xfrm>
            <a:off x="152400" y="2286000"/>
            <a:ext cx="3810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0</TotalTime>
  <Words>589</Words>
  <Application>Microsoft Office PowerPoint</Application>
  <PresentationFormat>Bildschirmpräsentation (4:3)</PresentationFormat>
  <Paragraphs>42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Network</vt:lpstr>
      <vt:lpstr>F</vt:lpstr>
      <vt:lpstr>Fragen und Antworten</vt:lpstr>
      <vt:lpstr>A</vt:lpstr>
      <vt:lpstr>F</vt:lpstr>
      <vt:lpstr>A</vt:lpstr>
      <vt:lpstr>PowerPoint-Präsentation</vt:lpstr>
      <vt:lpstr>F</vt:lpstr>
      <vt:lpstr>A</vt:lpstr>
      <vt:lpstr>F</vt:lpstr>
      <vt:lpstr>A</vt:lpstr>
    </vt:vector>
  </TitlesOfParts>
  <Company>LSU Ophthalmology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</dc:title>
  <dc:creator>Steven B. Flynn</dc:creator>
  <cp:keywords>, docId:2053F6D713303B10C101F54EB708395E</cp:keywords>
  <cp:lastModifiedBy>Assaf Abdelrahman</cp:lastModifiedBy>
  <cp:revision>14</cp:revision>
  <dcterms:created xsi:type="dcterms:W3CDTF">2008-09-10T22:31:47Z</dcterms:created>
  <dcterms:modified xsi:type="dcterms:W3CDTF">2026-07-07T08:06:31Z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a375977-6a8b-49f8-8232-e8eaac98c745_Enabled">
    <vt:lpwstr>true</vt:lpwstr>
  </property>
  <property fmtid="{D5CDD505-2E9C-101B-9397-08002B2CF9AE}" pid="3" name="MSIP_Label_da375977-6a8b-49f8-8232-e8eaac98c745_SetDate">
    <vt:lpwstr>2026-07-02T08:14:54Z</vt:lpwstr>
  </property>
  <property fmtid="{D5CDD505-2E9C-101B-9397-08002B2CF9AE}" pid="4" name="MSIP_Label_da375977-6a8b-49f8-8232-e8eaac98c745_Method">
    <vt:lpwstr>Standard</vt:lpwstr>
  </property>
  <property fmtid="{D5CDD505-2E9C-101B-9397-08002B2CF9AE}" pid="5" name="MSIP_Label_da375977-6a8b-49f8-8232-e8eaac98c745_Name">
    <vt:lpwstr>Intern</vt:lpwstr>
  </property>
  <property fmtid="{D5CDD505-2E9C-101B-9397-08002B2CF9AE}" pid="6" name="MSIP_Label_da375977-6a8b-49f8-8232-e8eaac98c745_SiteId">
    <vt:lpwstr>f3391131-35b6-4b9b-a8e1-f1c8b620c044</vt:lpwstr>
  </property>
  <property fmtid="{D5CDD505-2E9C-101B-9397-08002B2CF9AE}" pid="7" name="MSIP_Label_da375977-6a8b-49f8-8232-e8eaac98c745_ActionId">
    <vt:lpwstr>4a588a05-956f-4aef-a836-d03300e002da</vt:lpwstr>
  </property>
  <property fmtid="{D5CDD505-2E9C-101B-9397-08002B2CF9AE}" pid="8" name="MSIP_Label_da375977-6a8b-49f8-8232-e8eaac98c745_ContentBits">
    <vt:lpwstr>0</vt:lpwstr>
  </property>
  <property fmtid="{D5CDD505-2E9C-101B-9397-08002B2CF9AE}" pid="9" name="MSIP_Label_da375977-6a8b-49f8-8232-e8eaac98c745_Tag">
    <vt:lpwstr>10, 3, 0, 1</vt:lpwstr>
  </property>
</Properties>
</file>